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6" y="2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130175"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January</c:v>
                </c:pt>
                <c:pt idx="1">
                  <c:v>Febrruary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18</c:v>
                </c:pt>
                <c:pt idx="5">
                  <c:v>28</c:v>
                </c:pt>
                <c:pt idx="6">
                  <c:v>41</c:v>
                </c:pt>
                <c:pt idx="7">
                  <c:v>55</c:v>
                </c:pt>
                <c:pt idx="8">
                  <c:v>75</c:v>
                </c:pt>
                <c:pt idx="9">
                  <c:v>42</c:v>
                </c:pt>
                <c:pt idx="10">
                  <c:v>40</c:v>
                </c:pt>
                <c:pt idx="11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64-42A1-8DA4-B788ECCC13B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January</c:v>
                </c:pt>
                <c:pt idx="1">
                  <c:v>Febrruary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</c:numCache>
            </c:numRef>
          </c:val>
          <c:extLst>
            <c:ext xmlns:c16="http://schemas.microsoft.com/office/drawing/2014/chart" uri="{C3380CC4-5D6E-409C-BE32-E72D297353CC}">
              <c16:uniqueId val="{00000001-2E64-42A1-8DA4-B788ECCC13B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January</c:v>
                </c:pt>
                <c:pt idx="1">
                  <c:v>Febrruary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Лист1!$D$2:$D$13</c:f>
              <c:numCache>
                <c:formatCode>General</c:formatCode>
                <c:ptCount val="12"/>
              </c:numCache>
            </c:numRef>
          </c:val>
          <c:extLst>
            <c:ext xmlns:c16="http://schemas.microsoft.com/office/drawing/2014/chart" uri="{C3380CC4-5D6E-409C-BE32-E72D297353CC}">
              <c16:uniqueId val="{00000002-2E64-42A1-8DA4-B788ECCC13B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396709439"/>
        <c:axId val="1396705279"/>
      </c:barChart>
      <c:catAx>
        <c:axId val="1396709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1396705279"/>
        <c:crosses val="autoZero"/>
        <c:auto val="1"/>
        <c:lblAlgn val="ctr"/>
        <c:lblOffset val="100"/>
        <c:tickMarkSkip val="1"/>
        <c:noMultiLvlLbl val="0"/>
      </c:catAx>
      <c:valAx>
        <c:axId val="139670527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967094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23651210265383"/>
          <c:y val="0.13656695959426735"/>
          <c:w val="0.76620753135024788"/>
          <c:h val="0.6230153774298521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Сила семьи</c:v>
                </c:pt>
              </c:strCache>
            </c:strRef>
          </c:tx>
          <c:spPr>
            <a:ln w="635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Лист1!$A$2:$A$13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10000</c:v>
                </c:pt>
                <c:pt idx="1">
                  <c:v>10000</c:v>
                </c:pt>
                <c:pt idx="2">
                  <c:v>12000</c:v>
                </c:pt>
                <c:pt idx="3">
                  <c:v>20000</c:v>
                </c:pt>
                <c:pt idx="4">
                  <c:v>35000</c:v>
                </c:pt>
                <c:pt idx="5">
                  <c:v>40000</c:v>
                </c:pt>
                <c:pt idx="6">
                  <c:v>40000</c:v>
                </c:pt>
                <c:pt idx="7">
                  <c:v>30000</c:v>
                </c:pt>
                <c:pt idx="8">
                  <c:v>28000</c:v>
                </c:pt>
                <c:pt idx="9">
                  <c:v>25000</c:v>
                </c:pt>
                <c:pt idx="10">
                  <c:v>20000</c:v>
                </c:pt>
                <c:pt idx="11">
                  <c:v>10000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07-4991-AAB4-34E5A9EBB1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dropLines>
        <c:marker val="1"/>
        <c:smooth val="0"/>
        <c:axId val="318017311"/>
        <c:axId val="318007743"/>
      </c:line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клещей</c:v>
                </c:pt>
              </c:strCache>
            </c:strRef>
          </c:tx>
          <c:spPr>
            <a:ln w="635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Лист1!$A$2:$A$13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100</c:v>
                </c:pt>
                <c:pt idx="1">
                  <c:v>100</c:v>
                </c:pt>
                <c:pt idx="2">
                  <c:v>500</c:v>
                </c:pt>
                <c:pt idx="3">
                  <c:v>500</c:v>
                </c:pt>
                <c:pt idx="4">
                  <c:v>1000</c:v>
                </c:pt>
                <c:pt idx="5">
                  <c:v>2500</c:v>
                </c:pt>
                <c:pt idx="6">
                  <c:v>3500</c:v>
                </c:pt>
                <c:pt idx="7">
                  <c:v>10000</c:v>
                </c:pt>
                <c:pt idx="8">
                  <c:v>9000</c:v>
                </c:pt>
                <c:pt idx="9">
                  <c:v>8000</c:v>
                </c:pt>
                <c:pt idx="10">
                  <c:v>5000</c:v>
                </c:pt>
                <c:pt idx="11">
                  <c:v>3000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07-4991-AAB4-34E5A9EBB1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dropLines>
        <c:marker val="1"/>
        <c:smooth val="0"/>
        <c:axId val="318013567"/>
        <c:axId val="318011903"/>
      </c:lineChart>
      <c:catAx>
        <c:axId val="31801731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sz="1400" b="1"/>
                  <a:t>Количество клещей</a:t>
                </a:r>
              </a:p>
            </c:rich>
          </c:tx>
          <c:layout>
            <c:manualLayout>
              <c:xMode val="edge"/>
              <c:yMode val="edge"/>
              <c:x val="0.82984379556722077"/>
              <c:y val="5.084705320925794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8007743"/>
        <c:crosses val="autoZero"/>
        <c:auto val="1"/>
        <c:lblAlgn val="ctr"/>
        <c:lblOffset val="100"/>
        <c:noMultiLvlLbl val="0"/>
      </c:catAx>
      <c:valAx>
        <c:axId val="3180077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sz="1400" b="1"/>
                  <a:t>Сила семьи</a:t>
                </a:r>
              </a:p>
            </c:rich>
          </c:tx>
          <c:layout>
            <c:manualLayout>
              <c:xMode val="edge"/>
              <c:yMode val="edge"/>
              <c:x val="2.0833333333333332E-2"/>
              <c:y val="4.232829213563004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8017311"/>
        <c:crosses val="autoZero"/>
        <c:crossBetween val="between"/>
      </c:valAx>
      <c:valAx>
        <c:axId val="318011903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8013567"/>
        <c:crosses val="max"/>
        <c:crossBetween val="between"/>
      </c:valAx>
      <c:catAx>
        <c:axId val="31801356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1801190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5400" cap="flat" cmpd="dbl" algn="ctr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34925" cap="flat" cmpd="dbl" algn="ctr">
        <a:solidFill>
          <a:schemeClr val="phClr">
            <a:lumMod val="75000"/>
            <a:alpha val="70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kern="1200" spc="0" normalizeH="0" baseline="0"/>
  </cs:title>
  <cs:trendline>
    <cs:lnRef idx="0">
      <cs:styleClr val="0"/>
    </cs:lnRef>
    <cs:fillRef idx="0"/>
    <cs:effectRef idx="0"/>
    <cs:fontRef idx="minor">
      <a:schemeClr val="tx1"/>
    </cs:fontRef>
    <cs:spPr>
      <a:ln w="38100" cap="rnd" cmpd="sng" algn="ctr">
        <a:solidFill>
          <a:schemeClr val="phClr">
            <a:lumMod val="75000"/>
            <a:alpha val="25000"/>
          </a:schemeClr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07/relationships/hdphoto" Target="../media/hdphoto4.wdp"/><Relationship Id="rId1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0.58046</cdr:x>
      <cdr:y>0</cdr:y>
    </cdr:from>
    <cdr:to>
      <cdr:x>0.64879</cdr:x>
      <cdr:y>0.14673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BEBA8EAE-BF5A-486C-A8C5-ECC9F3942E4B}">
              <a14:imgProps xmlns:a14="http://schemas.microsoft.com/office/drawing/2010/main">
                <a14:imgLayer r:embed="rId2">
                  <a14:imgEffect>
                    <a14:brightnessContrast bright="40000"/>
                  </a14:imgEffect>
                </a14:imgLayer>
              </a14:imgProps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 rot="1626762">
          <a:off x="3189036" y="-653394"/>
          <a:ext cx="375452" cy="41258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0.03277</cdr:x>
      <cdr:y>0.42217</cdr:y>
    </cdr:from>
    <cdr:to>
      <cdr:x>0.08576</cdr:x>
      <cdr:y>0.50037</cdr:y>
    </cdr:to>
    <cdr:pic>
      <cdr:nvPicPr>
        <cdr:cNvPr id="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>
          <a:extLst>
            <a:ext uri="{BEBA8EAE-BF5A-486C-A8C5-ECC9F3942E4B}">
              <a14:imgProps xmlns:a14="http://schemas.microsoft.com/office/drawing/2010/main">
                <a14:imgLayer r:embed="rId4">
                  <a14:imgEffect>
                    <a14:artisticPaintBrush/>
                  </a14:imgEffect>
                  <a14:imgEffect>
                    <a14:sharpenSoften amount="50000"/>
                  </a14:imgEffect>
                </a14:imgLayer>
              </a14:imgProps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 rot="3113060">
          <a:off x="453077" y="1728470"/>
          <a:ext cx="340274" cy="557302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0.89435</cdr:x>
      <cdr:y>0.27584</cdr:y>
    </cdr:from>
    <cdr:to>
      <cdr:x>0.94795</cdr:x>
      <cdr:y>0.36092</cdr:y>
    </cdr:to>
    <cdr:pic>
      <cdr:nvPicPr>
        <cdr:cNvPr id="6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5"/>
        <a:stretch xmlns:a="http://schemas.openxmlformats.org/drawingml/2006/main">
          <a:fillRect/>
        </a:stretch>
      </cdr:blipFill>
      <cdr:spPr>
        <a:xfrm xmlns:a="http://schemas.openxmlformats.org/drawingml/2006/main" rot="3031872">
          <a:off x="9501329" y="1103552"/>
          <a:ext cx="370227" cy="56364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0.48081</cdr:x>
      <cdr:y>0.11834</cdr:y>
    </cdr:from>
    <cdr:to>
      <cdr:x>0.54912</cdr:x>
      <cdr:y>0.2649</cdr:y>
    </cdr:to>
    <cdr:pic>
      <cdr:nvPicPr>
        <cdr:cNvPr id="7" name="chart"/>
        <cdr:cNvPicPr/>
      </cdr:nvPicPr>
      <cdr:blipFill>
        <a:blip xmlns:a="http://schemas.openxmlformats.org/drawingml/2006/main" xmlns:r="http://schemas.openxmlformats.org/officeDocument/2006/relationships" r:embed="rId1">
          <a:extLst>
            <a:ext uri="{BEBA8EAE-BF5A-486C-A8C5-ECC9F3942E4B}">
              <a14:imgProps xmlns:a14="http://schemas.microsoft.com/office/drawing/2010/main">
                <a14:imgLayer r:embed="rId2">
                  <a14:imgEffect>
                    <a14:brightnessContrast bright="40000"/>
                  </a14:imgEffect>
                </a14:imgLayer>
              </a14:imgProps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 rot="1626762">
          <a:off x="2641600" y="332739"/>
          <a:ext cx="375285" cy="41211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0.38927</cdr:x>
      <cdr:y>0.26468</cdr:y>
    </cdr:from>
    <cdr:to>
      <cdr:x>0.45758</cdr:x>
      <cdr:y>0.41125</cdr:y>
    </cdr:to>
    <cdr:pic>
      <cdr:nvPicPr>
        <cdr:cNvPr id="8" name="chart"/>
        <cdr:cNvPicPr/>
      </cdr:nvPicPr>
      <cdr:blipFill>
        <a:blip xmlns:a="http://schemas.openxmlformats.org/drawingml/2006/main" xmlns:r="http://schemas.openxmlformats.org/officeDocument/2006/relationships" r:embed="rId1">
          <a:extLst>
            <a:ext uri="{BEBA8EAE-BF5A-486C-A8C5-ECC9F3942E4B}">
              <a14:imgProps xmlns:a14="http://schemas.microsoft.com/office/drawing/2010/main">
                <a14:imgLayer r:embed="rId2">
                  <a14:imgEffect>
                    <a14:brightnessContrast bright="40000"/>
                  </a14:imgEffect>
                </a14:imgLayer>
              </a14:imgProps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 rot="1626762">
          <a:off x="2138680" y="744219"/>
          <a:ext cx="375285" cy="41211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0.79565</cdr:x>
      <cdr:y>0.14273</cdr:y>
    </cdr:from>
    <cdr:to>
      <cdr:x>0.86396</cdr:x>
      <cdr:y>0.2893</cdr:y>
    </cdr:to>
    <cdr:pic>
      <cdr:nvPicPr>
        <cdr:cNvPr id="9" name="chart"/>
        <cdr:cNvPicPr/>
      </cdr:nvPicPr>
      <cdr:blipFill>
        <a:blip xmlns:a="http://schemas.openxmlformats.org/drawingml/2006/main" xmlns:r="http://schemas.openxmlformats.org/officeDocument/2006/relationships" r:embed="rId1">
          <a:extLst>
            <a:ext uri="{BEBA8EAE-BF5A-486C-A8C5-ECC9F3942E4B}">
              <a14:imgProps xmlns:a14="http://schemas.microsoft.com/office/drawing/2010/main">
                <a14:imgLayer r:embed="rId2">
                  <a14:imgEffect>
                    <a14:brightnessContrast bright="40000"/>
                  </a14:imgEffect>
                </a14:imgLayer>
              </a14:imgProps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 rot="1626762">
          <a:off x="4371341" y="401319"/>
          <a:ext cx="375285" cy="41211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0.714</cdr:x>
      <cdr:y>0.0979</cdr:y>
    </cdr:from>
    <cdr:to>
      <cdr:x>0.77902</cdr:x>
      <cdr:y>0.24447</cdr:y>
    </cdr:to>
    <cdr:pic>
      <cdr:nvPicPr>
        <cdr:cNvPr id="10" name="chart"/>
        <cdr:cNvPicPr/>
      </cdr:nvPicPr>
      <cdr:blipFill>
        <a:blip xmlns:a="http://schemas.openxmlformats.org/drawingml/2006/main" xmlns:r="http://schemas.openxmlformats.org/officeDocument/2006/relationships" r:embed="rId1">
          <a:extLst>
            <a:ext uri="{BEBA8EAE-BF5A-486C-A8C5-ECC9F3942E4B}">
              <a14:imgProps xmlns:a14="http://schemas.microsoft.com/office/drawing/2010/main">
                <a14:imgLayer r:embed="rId2">
                  <a14:imgEffect>
                    <a14:brightnessContrast bright="40000"/>
                  </a14:imgEffect>
                </a14:imgLayer>
              </a14:imgProps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 rot="1626762">
          <a:off x="3922753" y="275284"/>
          <a:ext cx="357221" cy="412115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EB08-E42D-4CB5-93CD-63B8F6A99E96}" type="datetimeFigureOut">
              <a:rPr lang="ru-RU" smtClean="0"/>
              <a:t>02.08.2023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FB52-28F0-484E-9DD0-60810C815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44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EB08-E42D-4CB5-93CD-63B8F6A99E96}" type="datetimeFigureOut">
              <a:rPr lang="ru-RU" smtClean="0"/>
              <a:t>02.08.2023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FB52-28F0-484E-9DD0-60810C815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209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EB08-E42D-4CB5-93CD-63B8F6A99E96}" type="datetimeFigureOut">
              <a:rPr lang="ru-RU" smtClean="0"/>
              <a:t>02.08.2023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FB52-28F0-484E-9DD0-60810C815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332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EB08-E42D-4CB5-93CD-63B8F6A99E96}" type="datetimeFigureOut">
              <a:rPr lang="ru-RU" smtClean="0"/>
              <a:t>02.08.2023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FB52-28F0-484E-9DD0-60810C815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55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EB08-E42D-4CB5-93CD-63B8F6A99E96}" type="datetimeFigureOut">
              <a:rPr lang="ru-RU" smtClean="0"/>
              <a:t>02.08.2023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FB52-28F0-484E-9DD0-60810C815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14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EB08-E42D-4CB5-93CD-63B8F6A99E96}" type="datetimeFigureOut">
              <a:rPr lang="ru-RU" smtClean="0"/>
              <a:t>02.08.2023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FB52-28F0-484E-9DD0-60810C815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249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EB08-E42D-4CB5-93CD-63B8F6A99E96}" type="datetimeFigureOut">
              <a:rPr lang="ru-RU" smtClean="0"/>
              <a:t>02.08.2023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FB52-28F0-484E-9DD0-60810C815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647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EB08-E42D-4CB5-93CD-63B8F6A99E96}" type="datetimeFigureOut">
              <a:rPr lang="ru-RU" smtClean="0"/>
              <a:t>02.08.2023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FB52-28F0-484E-9DD0-60810C815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598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EB08-E42D-4CB5-93CD-63B8F6A99E96}" type="datetimeFigureOut">
              <a:rPr lang="ru-RU" smtClean="0"/>
              <a:t>02.08.2023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FB52-28F0-484E-9DD0-60810C815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325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EB08-E42D-4CB5-93CD-63B8F6A99E96}" type="datetimeFigureOut">
              <a:rPr lang="ru-RU" smtClean="0"/>
              <a:t>02.08.2023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FB52-28F0-484E-9DD0-60810C815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903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EB08-E42D-4CB5-93CD-63B8F6A99E96}" type="datetimeFigureOut">
              <a:rPr lang="ru-RU" smtClean="0"/>
              <a:t>02.08.2023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FB52-28F0-484E-9DD0-60810C815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709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8F1DB-EE45-4B2A-B16C-FE25039D7EBD}" type="datetimeFigureOut">
              <a:rPr lang="ru-RU" smtClean="0"/>
              <a:pPr/>
              <a:t>02.08.2023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F827E-6007-45E2-A988-7A09822851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831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BEB08-E42D-4CB5-93CD-63B8F6A99E96}" type="datetimeFigureOut">
              <a:rPr lang="ru-RU" smtClean="0"/>
              <a:t>02.08.2023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9FB52-28F0-484E-9DD0-60810C815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957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0" Type="http://schemas.openxmlformats.org/officeDocument/2006/relationships/image" Target="../media/image10.jpeg"/><Relationship Id="rId4" Type="http://schemas.openxmlformats.org/officeDocument/2006/relationships/image" Target="../media/image6.jpeg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18.png"/><Relationship Id="rId12" Type="http://schemas.openxmlformats.org/officeDocument/2006/relationships/image" Target="../media/image20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apis-mellifera-mellifera-l@yandex.ru/" TargetMode="External"/><Relationship Id="rId11" Type="http://schemas.openxmlformats.org/officeDocument/2006/relationships/hyperlink" Target="https://apis-mellifera-mellifera-l.ru/" TargetMode="External"/><Relationship Id="rId5" Type="http://schemas.openxmlformats.org/officeDocument/2006/relationships/hyperlink" Target="mailto:Apis_mellifera_mellifera_L@mail.ru" TargetMode="External"/><Relationship Id="rId10" Type="http://schemas.microsoft.com/office/2007/relationships/hdphoto" Target="../media/hdphoto7.wdp"/><Relationship Id="rId4" Type="http://schemas.microsoft.com/office/2007/relationships/hdphoto" Target="../media/hdphoto5.wdp"/><Relationship Id="rId9" Type="http://schemas.openxmlformats.org/officeDocument/2006/relationships/image" Target="../media/image19.png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Селекционный центр (ассоциация) по среднерусской породе пчел медоносны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922"/>
            <a:ext cx="12192000" cy="687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56" y="164756"/>
            <a:ext cx="1122557" cy="10552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8124" t="29319" r="6838" b="30071"/>
          <a:stretch/>
        </p:blipFill>
        <p:spPr>
          <a:xfrm>
            <a:off x="1295400" y="0"/>
            <a:ext cx="1616765" cy="108867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04422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892" y="1420588"/>
            <a:ext cx="3318529" cy="1952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1" y="81152"/>
            <a:ext cx="10515600" cy="57034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002E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Особенности </a:t>
            </a:r>
            <a:r>
              <a:rPr lang="ru-RU" sz="3600" b="1" dirty="0" err="1">
                <a:solidFill>
                  <a:srgbClr val="002E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весенне</a:t>
            </a:r>
            <a:r>
              <a:rPr lang="ru-RU" sz="3600" b="1" dirty="0">
                <a:solidFill>
                  <a:srgbClr val="002E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- летнего периода  2023 года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421" y="645815"/>
            <a:ext cx="5536096" cy="315070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Ранее наступление весны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b="15191"/>
          <a:stretch/>
        </p:blipFill>
        <p:spPr>
          <a:xfrm>
            <a:off x="387413" y="1102561"/>
            <a:ext cx="3747264" cy="1913049"/>
          </a:xfrm>
          <a:prstGeom prst="rect">
            <a:avLst/>
          </a:prstGeom>
        </p:spPr>
      </p:pic>
      <p:pic>
        <p:nvPicPr>
          <p:cNvPr id="9" name="Picture 6" descr="Дождливое лето - 49 фот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996" y="1216156"/>
            <a:ext cx="3585683" cy="2241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7426942" y="645815"/>
            <a:ext cx="4045225" cy="669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Дождливое лето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Правая фигурная скобка 7"/>
          <p:cNvSpPr/>
          <p:nvPr/>
        </p:nvSpPr>
        <p:spPr>
          <a:xfrm rot="5400000">
            <a:off x="5866573" y="1152315"/>
            <a:ext cx="1068455" cy="6252373"/>
          </a:xfrm>
          <a:prstGeom prst="rightBrac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217628" y="3673381"/>
            <a:ext cx="6366344" cy="669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Способствует развитию заболеваний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3" name="chart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Brush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38366" y="4730936"/>
            <a:ext cx="1133801" cy="152413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9361" y="4730936"/>
            <a:ext cx="1386960" cy="1524132"/>
          </a:xfrm>
          <a:prstGeom prst="rect">
            <a:avLst/>
          </a:prstGeom>
        </p:spPr>
      </p:pic>
      <p:pic>
        <p:nvPicPr>
          <p:cNvPr id="2056" name="Picture 8" descr="Под Тверью обнаружили опасного клеща Варроа Якобсони - МК Тверь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09" b="97573" l="2182" r="825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814" r="17862" b="7181"/>
          <a:stretch/>
        </p:blipFill>
        <p:spPr bwMode="auto">
          <a:xfrm rot="2195301">
            <a:off x="6505764" y="4926582"/>
            <a:ext cx="1864654" cy="141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Картинки по запросу нозематоз пчел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7413" y="4917154"/>
            <a:ext cx="2024135" cy="1430389"/>
          </a:xfrm>
          <a:prstGeom prst="rect">
            <a:avLst/>
          </a:prstGeom>
          <a:noFill/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7" t="20896" r="48145" b="34095"/>
          <a:stretch/>
        </p:blipFill>
        <p:spPr bwMode="auto">
          <a:xfrm>
            <a:off x="2872409" y="4917154"/>
            <a:ext cx="2691663" cy="1407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6355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6171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развития пчелиных семей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628" y="1690688"/>
            <a:ext cx="4936435" cy="4714323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многих регионах весной отмечен нозематоз;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Ранее развитие, но при наступлении дождей и похолоданий в мае - июне, ограничение яйцекладки у маток;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июне-июле частые осадки, являлись причиной дефицита белкового и углеводного корма в гнездах;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стабильный медосбор.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Штриховая стрелка вправо 3"/>
          <p:cNvSpPr/>
          <p:nvPr/>
        </p:nvSpPr>
        <p:spPr>
          <a:xfrm>
            <a:off x="5340628" y="3617841"/>
            <a:ext cx="2193233" cy="675861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7533861" y="1598611"/>
            <a:ext cx="4595191" cy="4714323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яйцекладки у пчелиных маток;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развития пчелиных семей;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иммунитета у медоносных пчел;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заболеваний, в том числе инвазионных.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2" t="19124" r="40209" b="21852"/>
          <a:stretch/>
        </p:blipFill>
        <p:spPr bwMode="auto">
          <a:xfrm>
            <a:off x="5444317" y="1981016"/>
            <a:ext cx="1721797" cy="17519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8719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166342"/>
            <a:ext cx="10830339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развития инвазионных заболеваний (степень инвазии, %)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819727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62406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965" y="109330"/>
            <a:ext cx="11708295" cy="1093306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изменения силы пчелиной семьи и количество клещей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варроа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055501935"/>
              </p:ext>
            </p:extLst>
          </p:nvPr>
        </p:nvGraphicFramePr>
        <p:xfrm>
          <a:off x="1242392" y="1202636"/>
          <a:ext cx="9879495" cy="5426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8" descr="Под Тверью обнаружили опасного клеща Варроа Якобсони - МК Тверь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09" b="97573" l="2182" r="825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814" r="17862" b="7181"/>
          <a:stretch/>
        </p:blipFill>
        <p:spPr bwMode="auto">
          <a:xfrm rot="2195301">
            <a:off x="7037231" y="2087767"/>
            <a:ext cx="578064" cy="437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Под Тверью обнаружили опасного клеща Варроа Якобсони - МК Тверь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09" b="97573" l="2182" r="825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814" r="17862" b="7181"/>
          <a:stretch/>
        </p:blipFill>
        <p:spPr bwMode="auto">
          <a:xfrm rot="2195301">
            <a:off x="7844902" y="2386680"/>
            <a:ext cx="604952" cy="457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Под Тверью обнаружили опасного клеща Варроа Якобсони - МК Тверь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09" b="97573" l="2182" r="825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814" r="17862" b="7181"/>
          <a:stretch/>
        </p:blipFill>
        <p:spPr bwMode="auto">
          <a:xfrm rot="2195301">
            <a:off x="8419085" y="2665768"/>
            <a:ext cx="537563" cy="40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Под Тверью обнаружили опасного клеща Варроа Якобсони - МК Тверь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09" b="97573" l="2182" r="825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814" r="17862" b="7181"/>
          <a:stretch/>
        </p:blipFill>
        <p:spPr bwMode="auto">
          <a:xfrm rot="2195301">
            <a:off x="8814524" y="3044688"/>
            <a:ext cx="575653" cy="435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Под Тверью обнаружили опасного клеща Варроа Якобсони - МК Тверь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09" b="97573" l="2182" r="825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814" r="17862" b="7181"/>
          <a:stretch/>
        </p:blipFill>
        <p:spPr bwMode="auto">
          <a:xfrm rot="2195301">
            <a:off x="9515581" y="3824978"/>
            <a:ext cx="594399" cy="44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Под Тверью обнаружили опасного клеща Варроа Якобсони - МК Тверь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09" b="97573" l="2182" r="825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814" r="17862" b="7181"/>
          <a:stretch/>
        </p:blipFill>
        <p:spPr bwMode="auto">
          <a:xfrm>
            <a:off x="6349775" y="3240000"/>
            <a:ext cx="666131" cy="50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Под Тверью обнаружили опасного клеща Варроа Якобсони - МК Тверь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09" b="97573" l="2182" r="825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814" r="17862" b="7181"/>
          <a:stretch/>
        </p:blipFill>
        <p:spPr bwMode="auto">
          <a:xfrm rot="1213072">
            <a:off x="5768261" y="4181531"/>
            <a:ext cx="597679" cy="45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Под Тверью обнаружили опасного клеща Варроа Якобсони - МК Тверь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09" b="97573" l="2182" r="825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814" r="17862" b="7181"/>
          <a:stretch/>
        </p:blipFill>
        <p:spPr bwMode="auto">
          <a:xfrm rot="2195301">
            <a:off x="4339836" y="4568262"/>
            <a:ext cx="656594" cy="49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Под Тверью обнаружили опасного клеща Варроа Якобсони - МК Тверь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09" b="97573" l="2182" r="825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814" r="17862" b="7181"/>
          <a:stretch/>
        </p:blipFill>
        <p:spPr bwMode="auto">
          <a:xfrm rot="2195301">
            <a:off x="2879723" y="4866540"/>
            <a:ext cx="631684" cy="478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6" t="7222" r="22291" b="11296"/>
          <a:stretch/>
        </p:blipFill>
        <p:spPr bwMode="auto">
          <a:xfrm>
            <a:off x="7107100" y="3543468"/>
            <a:ext cx="1323110" cy="8780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8" descr="Под Тверью обнаружили опасного клеща Варроа Якобсони - МК Тверь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09" b="97573" l="2182" r="825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814" r="17862" b="7181"/>
          <a:stretch/>
        </p:blipFill>
        <p:spPr bwMode="auto">
          <a:xfrm rot="2195301">
            <a:off x="9174494" y="3493762"/>
            <a:ext cx="514375" cy="389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Под Тверью обнаружили опасного клеща Варроа Якобсони - МК Тверь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09" b="97573" l="2182" r="825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814" r="17862" b="7181"/>
          <a:stretch/>
        </p:blipFill>
        <p:spPr bwMode="auto">
          <a:xfrm rot="2195301">
            <a:off x="9848647" y="4170782"/>
            <a:ext cx="552577" cy="41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758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148" y="0"/>
            <a:ext cx="11926956" cy="278295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Оптимальный период для профилактики и лечения многих заболеваний  -это период сразу после откачки меда –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разных регионах это могут быть даже разные месяцы</a:t>
            </a:r>
            <a:endParaRPr lang="ru-RU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387628" y="3081130"/>
            <a:ext cx="11092068" cy="3323881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подкормок стимулирующего характера;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Варооза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Тропилелапсоза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Обращаем внимание на корма, с содержанием падевых веществ корм заменяем на сахарный сироп или мед без падевых веществ;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Проводим профилактику нозематоза.</a:t>
            </a:r>
          </a:p>
        </p:txBody>
      </p:sp>
    </p:spTree>
    <p:extLst>
      <p:ext uri="{BB962C8B-B14F-4D97-AF65-F5344CB8AC3E}">
        <p14:creationId xmlns:p14="http://schemas.microsoft.com/office/powerpoint/2010/main" val="2718847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034144" y="1884763"/>
            <a:ext cx="8786932" cy="72035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6000" dirty="0" smtClean="0">
                <a:ln>
                  <a:solidFill>
                    <a:srgbClr val="BFBB0D"/>
                  </a:solidFill>
                </a:ln>
                <a:effectLst>
                  <a:glow rad="50800">
                    <a:schemeClr val="accent1">
                      <a:lumMod val="20000"/>
                      <a:lumOff val="80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88900" stA="23000" endPos="68000" dist="127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 !</a:t>
            </a:r>
            <a:endParaRPr lang="ru-RU" sz="6000" dirty="0">
              <a:ln>
                <a:solidFill>
                  <a:srgbClr val="BFBB0D"/>
                </a:solidFill>
              </a:ln>
              <a:effectLst>
                <a:glow rad="50800">
                  <a:schemeClr val="accent1">
                    <a:lumMod val="20000"/>
                    <a:lumOff val="80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88900" stA="23000" endPos="68000" dist="127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qrcoder.ru/code/?http%3A%2F%2Fapis-mellifera-mellifera-l.ru%2F&amp;4&amp;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778" y="4996256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https://w7.pngwing.com/pngs/122/690/png-transparent-envelope-computer-icons-mail-symbol-email-miscellaneous-text-rectangle.png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16" b="95401" l="4783" r="958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63" y="3364464"/>
            <a:ext cx="315595" cy="3684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880208" y="340567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hlinkClick r:id="rId5"/>
              </a:rPr>
              <a:t>Apis_mellifera_mellifera_L@mail.ru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</a:p>
          <a:p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hlinkClick r:id="rId6"/>
              </a:rPr>
              <a:t>apis-mellifera-mellifera-l@yandex.ru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 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b="1" dirty="0">
                <a:solidFill>
                  <a:schemeClr val="bg2">
                    <a:lumMod val="25000"/>
                  </a:schemeClr>
                </a:solidFill>
              </a:rPr>
            </a:br>
            <a:endParaRPr lang="ru-RU" b="1" dirty="0"/>
          </a:p>
        </p:txBody>
      </p:sp>
      <p:pic>
        <p:nvPicPr>
          <p:cNvPr id="12" name="Рисунок 11" descr="https://w7.pngwing.com/pngs/122/690/png-transparent-envelope-computer-icons-mail-symbol-email-miscellaneous-text-rectangle.png"/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16" b="95401" l="4783" r="958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18" y="3732888"/>
            <a:ext cx="315595" cy="309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глобус, интернет, компьютерные иконки"/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1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80" y="4173176"/>
            <a:ext cx="518160" cy="2990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848113" y="4072926"/>
            <a:ext cx="4424934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https://apis-mellifera-mellifera-l.ru/</a:t>
            </a: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 descr="значок телефона png красивый: 2 тыс изображений найдено в Яндекс Картинках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33" y="4602948"/>
            <a:ext cx="297180" cy="29260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876958" y="4472261"/>
            <a:ext cx="20393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+7(953)6792761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174" y="509249"/>
            <a:ext cx="1160001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105420"/>
                </a:solidFill>
                <a:latin typeface="Times New Roman" panose="02020603050405020304" pitchFamily="18" charset="0"/>
                <a:ea typeface="Microsoft YaHei UI" panose="020B0503020204020204" pitchFamily="34" charset="-122"/>
                <a:cs typeface="Times New Roman" panose="02020603050405020304" pitchFamily="18" charset="0"/>
              </a:rPr>
              <a:t>МИНИСТЕРСТВО НАУКИ И ВЫСШЕГО ОБРАЗОВАНИЯ РОССИЙСКОЙ ФЕДЕРАЦИИ</a:t>
            </a:r>
            <a:endParaRPr lang="en-US" sz="1600" b="1" dirty="0" smtClean="0">
              <a:solidFill>
                <a:srgbClr val="105420"/>
              </a:solidFill>
              <a:latin typeface="Times New Roman" panose="02020603050405020304" pitchFamily="18" charset="0"/>
              <a:ea typeface="Microsoft YaHei UI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105420"/>
                </a:solidFill>
                <a:latin typeface="Times New Roman" panose="02020603050405020304" pitchFamily="18" charset="0"/>
                <a:ea typeface="Microsoft YaHei UI" panose="020B0503020204020204" pitchFamily="34" charset="-122"/>
                <a:cs typeface="Times New Roman" panose="02020603050405020304" pitchFamily="18" charset="0"/>
              </a:rPr>
              <a:t>ФГБНУ ФАНЦ СЕВЕРО-ВОСТОКА </a:t>
            </a:r>
          </a:p>
          <a:p>
            <a:pPr algn="ctr"/>
            <a:r>
              <a:rPr lang="ru-RU" b="1" dirty="0">
                <a:solidFill>
                  <a:srgbClr val="105420"/>
                </a:solidFill>
                <a:latin typeface="Times New Roman" panose="02020603050405020304" pitchFamily="18" charset="0"/>
                <a:ea typeface="Microsoft YaHei UI" panose="020B0503020204020204" pitchFamily="34" charset="-122"/>
                <a:cs typeface="Times New Roman" panose="02020603050405020304" pitchFamily="18" charset="0"/>
              </a:rPr>
              <a:t>СЕЛЕКЦИОННЫЙ ЦЕНТР ПО СРЕДНЕРУССКОЙ ПОРОДЕ ПЧЕЛЕ МЕДОНОСНЫХ</a:t>
            </a:r>
            <a:endParaRPr lang="ru-RU" b="1" dirty="0">
              <a:solidFill>
                <a:srgbClr val="105420"/>
              </a:solidFill>
              <a:latin typeface="Times New Roman" panose="02020603050405020304" pitchFamily="18" charset="0"/>
              <a:ea typeface="Microsoft YaHei U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11994" y="5691585"/>
            <a:ext cx="47620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err="1" smtClean="0">
                <a:solidFill>
                  <a:srgbClr val="105420"/>
                </a:solidFill>
                <a:latin typeface="Times New Roman" panose="02020603050405020304" pitchFamily="18" charset="0"/>
                <a:ea typeface="Microsoft YaHei UI" panose="020B0503020204020204" pitchFamily="34" charset="-122"/>
                <a:cs typeface="Times New Roman" panose="02020603050405020304" pitchFamily="18" charset="0"/>
              </a:rPr>
              <a:t>Брандорф</a:t>
            </a:r>
            <a:r>
              <a:rPr lang="ru-RU" sz="2400" b="1" dirty="0" smtClean="0">
                <a:solidFill>
                  <a:srgbClr val="105420"/>
                </a:solidFill>
                <a:latin typeface="Times New Roman" panose="02020603050405020304" pitchFamily="18" charset="0"/>
                <a:ea typeface="Microsoft YaHei UI" panose="020B0503020204020204" pitchFamily="34" charset="-122"/>
                <a:cs typeface="Times New Roman" panose="02020603050405020304" pitchFamily="18" charset="0"/>
              </a:rPr>
              <a:t> А.З., </a:t>
            </a:r>
            <a:r>
              <a:rPr lang="ru-RU" sz="2400" b="1" dirty="0" err="1" smtClean="0">
                <a:solidFill>
                  <a:srgbClr val="105420"/>
                </a:solidFill>
                <a:latin typeface="Times New Roman" panose="02020603050405020304" pitchFamily="18" charset="0"/>
                <a:ea typeface="Microsoft YaHei UI" panose="020B0503020204020204" pitchFamily="34" charset="-122"/>
                <a:cs typeface="Times New Roman" panose="02020603050405020304" pitchFamily="18" charset="0"/>
              </a:rPr>
              <a:t>д.с.х.н</a:t>
            </a:r>
            <a:r>
              <a:rPr lang="ru-RU" sz="2400" b="1" dirty="0" smtClean="0">
                <a:solidFill>
                  <a:srgbClr val="105420"/>
                </a:solidFill>
                <a:latin typeface="Times New Roman" panose="02020603050405020304" pitchFamily="18" charset="0"/>
                <a:ea typeface="Microsoft YaHei UI" panose="020B0503020204020204" pitchFamily="34" charset="-122"/>
                <a:cs typeface="Times New Roman" panose="02020603050405020304" pitchFamily="18" charset="0"/>
              </a:rPr>
              <a:t>., </a:t>
            </a:r>
            <a:r>
              <a:rPr lang="ru-RU" sz="2400" b="1" dirty="0" err="1" smtClean="0">
                <a:solidFill>
                  <a:srgbClr val="105420"/>
                </a:solidFill>
                <a:latin typeface="Times New Roman" panose="02020603050405020304" pitchFamily="18" charset="0"/>
                <a:ea typeface="Microsoft YaHei UI" panose="020B0503020204020204" pitchFamily="34" charset="-122"/>
                <a:cs typeface="Times New Roman" panose="02020603050405020304" pitchFamily="18" charset="0"/>
              </a:rPr>
              <a:t>г.н.с</a:t>
            </a:r>
            <a:r>
              <a:rPr lang="ru-RU" sz="2400" b="1" dirty="0" smtClean="0">
                <a:solidFill>
                  <a:srgbClr val="105420"/>
                </a:solidFill>
                <a:latin typeface="Times New Roman" panose="02020603050405020304" pitchFamily="18" charset="0"/>
                <a:ea typeface="Microsoft YaHei UI" panose="020B0503020204020204" pitchFamily="34" charset="-122"/>
                <a:cs typeface="Times New Roman" panose="02020603050405020304" pitchFamily="18" charset="0"/>
              </a:rPr>
              <a:t>., научный руководитель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40201" y="2945068"/>
            <a:ext cx="4877223" cy="225571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26304" y="4583793"/>
            <a:ext cx="4191977" cy="193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35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211</Words>
  <Application>Microsoft Office PowerPoint</Application>
  <PresentationFormat>Широкоэкранный</PresentationFormat>
  <Paragraphs>31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Microsoft YaHei UI</vt:lpstr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Особенности весенне - летнего периода  2023 года</vt:lpstr>
      <vt:lpstr>Особенности развития пчелиных семей </vt:lpstr>
      <vt:lpstr>Особенности развития инвазионных заболеваний (степень инвазии, %)</vt:lpstr>
      <vt:lpstr>Динамика изменения силы пчелиной семьи и количество клещей варроа</vt:lpstr>
      <vt:lpstr>Оптимальный период для профилактики и лечения многих заболеваний  -это период сразу после откачки меда –  В разных регионах это могут быть даже разные месяцы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</dc:creator>
  <cp:lastModifiedBy>i</cp:lastModifiedBy>
  <cp:revision>9</cp:revision>
  <dcterms:created xsi:type="dcterms:W3CDTF">2023-08-02T18:23:35Z</dcterms:created>
  <dcterms:modified xsi:type="dcterms:W3CDTF">2023-08-02T20:13:48Z</dcterms:modified>
</cp:coreProperties>
</file>